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404" r:id="rId4"/>
    <p:sldId id="402" r:id="rId5"/>
    <p:sldId id="257" r:id="rId6"/>
    <p:sldId id="401" r:id="rId7"/>
    <p:sldId id="400" r:id="rId8"/>
    <p:sldId id="399" r:id="rId9"/>
    <p:sldId id="394" r:id="rId10"/>
    <p:sldId id="403" r:id="rId11"/>
    <p:sldId id="406" r:id="rId12"/>
    <p:sldId id="286" r:id="rId13"/>
    <p:sldId id="405" r:id="rId14"/>
    <p:sldId id="407" r:id="rId1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2"/>
    <p:restoredTop sz="94674"/>
  </p:normalViewPr>
  <p:slideViewPr>
    <p:cSldViewPr>
      <p:cViewPr varScale="1">
        <p:scale>
          <a:sx n="102" d="100"/>
          <a:sy n="102" d="100"/>
        </p:scale>
        <p:origin x="128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3EA0EF-92D4-2343-98AD-C7184CA889F9}" type="doc">
      <dgm:prSet loTypeId="urn:microsoft.com/office/officeart/2005/8/layout/venn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C38545-860F-3E4B-A666-FF3FF2813D19}">
      <dgm:prSet custT="1"/>
      <dgm:spPr>
        <a:solidFill>
          <a:srgbClr val="00B050"/>
        </a:solidFill>
      </dgm:spPr>
      <dgm:t>
        <a:bodyPr/>
        <a:lstStyle/>
        <a:p>
          <a:r>
            <a:rPr lang="en-GB" sz="1400" dirty="0">
              <a:solidFill>
                <a:schemeClr val="bg1"/>
              </a:solidFill>
            </a:rPr>
            <a:t>40+ Security Team</a:t>
          </a:r>
        </a:p>
      </dgm:t>
    </dgm:pt>
    <dgm:pt modelId="{D6D24B6A-2ACF-A34D-B642-A20A6BCFF249}" type="parTrans" cxnId="{F827B4FA-2C39-EF47-8144-863869ACE80B}">
      <dgm:prSet/>
      <dgm:spPr/>
      <dgm:t>
        <a:bodyPr/>
        <a:lstStyle/>
        <a:p>
          <a:endParaRPr lang="en-US"/>
        </a:p>
      </dgm:t>
    </dgm:pt>
    <dgm:pt modelId="{E537D096-A199-FB45-8D4D-B9F8A3AB4212}" type="sibTrans" cxnId="{F827B4FA-2C39-EF47-8144-863869ACE80B}">
      <dgm:prSet/>
      <dgm:spPr/>
      <dgm:t>
        <a:bodyPr/>
        <a:lstStyle/>
        <a:p>
          <a:endParaRPr lang="en-US"/>
        </a:p>
      </dgm:t>
    </dgm:pt>
    <dgm:pt modelId="{3293916D-6366-0244-BE85-653028EADB15}">
      <dgm:prSet custT="1"/>
      <dgm:spPr>
        <a:solidFill>
          <a:srgbClr val="00B050"/>
        </a:solidFill>
      </dgm:spPr>
      <dgm:t>
        <a:bodyPr/>
        <a:lstStyle/>
        <a:p>
          <a:r>
            <a:rPr lang="en-GB" sz="1400" dirty="0">
              <a:solidFill>
                <a:schemeClr val="bg1"/>
              </a:solidFill>
            </a:rPr>
            <a:t>170+ Security Champions </a:t>
          </a:r>
        </a:p>
        <a:p>
          <a:r>
            <a:rPr lang="en-GB" sz="1400" dirty="0">
              <a:solidFill>
                <a:schemeClr val="bg1"/>
              </a:solidFill>
            </a:rPr>
            <a:t>(as of March 2020)</a:t>
          </a:r>
        </a:p>
      </dgm:t>
    </dgm:pt>
    <dgm:pt modelId="{392A9B11-27F4-734E-BDC6-AA4C64C65FF1}" type="parTrans" cxnId="{2402576C-8036-D846-B10E-4080574AFDEB}">
      <dgm:prSet/>
      <dgm:spPr/>
      <dgm:t>
        <a:bodyPr/>
        <a:lstStyle/>
        <a:p>
          <a:endParaRPr lang="en-US"/>
        </a:p>
      </dgm:t>
    </dgm:pt>
    <dgm:pt modelId="{9E787375-D7F8-7549-8C51-76F648D6DA1D}" type="sibTrans" cxnId="{2402576C-8036-D846-B10E-4080574AFDEB}">
      <dgm:prSet/>
      <dgm:spPr/>
      <dgm:t>
        <a:bodyPr/>
        <a:lstStyle/>
        <a:p>
          <a:endParaRPr lang="en-US"/>
        </a:p>
      </dgm:t>
    </dgm:pt>
    <dgm:pt modelId="{3A3FD457-A15A-0544-AFFD-E15C630260E3}">
      <dgm:prSet custT="1"/>
      <dgm:spPr>
        <a:solidFill>
          <a:srgbClr val="00B050"/>
        </a:solidFill>
      </dgm:spPr>
      <dgm:t>
        <a:bodyPr/>
        <a:lstStyle/>
        <a:p>
          <a:r>
            <a:rPr lang="en-GB" sz="1600" dirty="0">
              <a:solidFill>
                <a:schemeClr val="bg1"/>
              </a:solidFill>
            </a:rPr>
            <a:t>200+ Products</a:t>
          </a:r>
        </a:p>
        <a:p>
          <a:r>
            <a:rPr lang="en-GB" sz="1600" dirty="0">
              <a:solidFill>
                <a:schemeClr val="bg1"/>
              </a:solidFill>
            </a:rPr>
            <a:t>50+ IT Services</a:t>
          </a:r>
        </a:p>
      </dgm:t>
    </dgm:pt>
    <dgm:pt modelId="{EACF0E05-25E1-2A41-BEBF-7412FC489F0E}" type="parTrans" cxnId="{B851BA6D-117A-9241-B1C7-32218A1CA422}">
      <dgm:prSet/>
      <dgm:spPr/>
      <dgm:t>
        <a:bodyPr/>
        <a:lstStyle/>
        <a:p>
          <a:endParaRPr lang="en-US"/>
        </a:p>
      </dgm:t>
    </dgm:pt>
    <dgm:pt modelId="{EAC4D5D7-E76D-1046-8BE0-B857FD31B213}" type="sibTrans" cxnId="{B851BA6D-117A-9241-B1C7-32218A1CA422}">
      <dgm:prSet/>
      <dgm:spPr/>
      <dgm:t>
        <a:bodyPr/>
        <a:lstStyle/>
        <a:p>
          <a:endParaRPr lang="en-US"/>
        </a:p>
      </dgm:t>
    </dgm:pt>
    <dgm:pt modelId="{7A71D52E-4367-B045-BD6E-97CCC38CA6C0}">
      <dgm:prSet custT="1"/>
      <dgm:spPr>
        <a:solidFill>
          <a:srgbClr val="00B050"/>
        </a:solidFill>
      </dgm:spPr>
      <dgm:t>
        <a:bodyPr/>
        <a:lstStyle/>
        <a:p>
          <a:r>
            <a:rPr lang="en-GB" sz="1600" dirty="0">
              <a:solidFill>
                <a:schemeClr val="bg1"/>
              </a:solidFill>
            </a:rPr>
            <a:t>8 regions</a:t>
          </a:r>
        </a:p>
        <a:p>
          <a:r>
            <a:rPr lang="en-GB" sz="1600" dirty="0">
              <a:solidFill>
                <a:schemeClr val="bg1"/>
              </a:solidFill>
            </a:rPr>
            <a:t>15+ countries with Tech</a:t>
          </a:r>
        </a:p>
        <a:p>
          <a:r>
            <a:rPr lang="en-GB" sz="1600" dirty="0">
              <a:solidFill>
                <a:schemeClr val="bg1"/>
              </a:solidFill>
            </a:rPr>
            <a:t>24 total countries</a:t>
          </a:r>
        </a:p>
      </dgm:t>
    </dgm:pt>
    <dgm:pt modelId="{D342E047-67A9-A343-862A-AB88B6162E2A}" type="parTrans" cxnId="{A74217DF-B450-7348-AD00-74CFB11D0B96}">
      <dgm:prSet/>
      <dgm:spPr/>
      <dgm:t>
        <a:bodyPr/>
        <a:lstStyle/>
        <a:p>
          <a:endParaRPr lang="en-US"/>
        </a:p>
      </dgm:t>
    </dgm:pt>
    <dgm:pt modelId="{4F495850-BE1F-334B-B7AA-FD79B6FB1EC8}" type="sibTrans" cxnId="{A74217DF-B450-7348-AD00-74CFB11D0B96}">
      <dgm:prSet/>
      <dgm:spPr/>
      <dgm:t>
        <a:bodyPr/>
        <a:lstStyle/>
        <a:p>
          <a:endParaRPr lang="en-US"/>
        </a:p>
      </dgm:t>
    </dgm:pt>
    <dgm:pt modelId="{0C589E0D-47B6-794D-85CB-2B1368B339FE}">
      <dgm:prSet custT="1"/>
      <dgm:spPr>
        <a:solidFill>
          <a:srgbClr val="00B050"/>
        </a:solidFill>
      </dgm:spPr>
      <dgm:t>
        <a:bodyPr/>
        <a:lstStyle/>
        <a:p>
          <a:r>
            <a:rPr lang="en-GB" sz="2400" dirty="0">
              <a:solidFill>
                <a:schemeClr val="bg1"/>
              </a:solidFill>
            </a:rPr>
            <a:t>3500+ Technology personnel</a:t>
          </a:r>
          <a:endParaRPr lang="en-GB" sz="2400" dirty="0">
            <a:solidFill>
              <a:schemeClr val="bg1"/>
            </a:solidFill>
            <a:highlight>
              <a:srgbClr val="FFFF00"/>
            </a:highlight>
          </a:endParaRPr>
        </a:p>
      </dgm:t>
    </dgm:pt>
    <dgm:pt modelId="{1AAD04FC-E866-AA4F-8BF7-F0AE724DEEF8}" type="parTrans" cxnId="{1AF7769F-A90E-FD44-BE70-3CE971D58A15}">
      <dgm:prSet/>
      <dgm:spPr/>
      <dgm:t>
        <a:bodyPr/>
        <a:lstStyle/>
        <a:p>
          <a:endParaRPr lang="en-US"/>
        </a:p>
      </dgm:t>
    </dgm:pt>
    <dgm:pt modelId="{416B6318-1102-664D-AE22-1D6E340C216B}" type="sibTrans" cxnId="{1AF7769F-A90E-FD44-BE70-3CE971D58A15}">
      <dgm:prSet/>
      <dgm:spPr/>
      <dgm:t>
        <a:bodyPr/>
        <a:lstStyle/>
        <a:p>
          <a:endParaRPr lang="en-US"/>
        </a:p>
      </dgm:t>
    </dgm:pt>
    <dgm:pt modelId="{0CE5ABF8-F37D-AF45-9A4A-76D24A31AE3D}" type="pres">
      <dgm:prSet presAssocID="{243EA0EF-92D4-2343-98AD-C7184CA889F9}" presName="Name0" presStyleCnt="0">
        <dgm:presLayoutVars>
          <dgm:dir/>
          <dgm:resizeHandles val="exact"/>
        </dgm:presLayoutVars>
      </dgm:prSet>
      <dgm:spPr/>
    </dgm:pt>
    <dgm:pt modelId="{87028DDC-E7F1-344E-893D-6AFBD585239C}" type="pres">
      <dgm:prSet presAssocID="{54C38545-860F-3E4B-A666-FF3FF2813D19}" presName="Name5" presStyleLbl="vennNode1" presStyleIdx="0" presStyleCnt="5" custScaleX="52863" custScaleY="52333" custLinFactNeighborX="-67703">
        <dgm:presLayoutVars>
          <dgm:bulletEnabled val="1"/>
        </dgm:presLayoutVars>
      </dgm:prSet>
      <dgm:spPr/>
    </dgm:pt>
    <dgm:pt modelId="{D521A682-2119-6B4A-B317-DE9202E49E90}" type="pres">
      <dgm:prSet presAssocID="{E537D096-A199-FB45-8D4D-B9F8A3AB4212}" presName="space" presStyleCnt="0"/>
      <dgm:spPr/>
    </dgm:pt>
    <dgm:pt modelId="{83418048-EA1B-2E47-936E-1D6361C8A4B9}" type="pres">
      <dgm:prSet presAssocID="{3293916D-6366-0244-BE85-653028EADB15}" presName="Name5" presStyleLbl="vennNode1" presStyleIdx="1" presStyleCnt="5" custScaleX="69916" custScaleY="71513" custLinFactNeighborX="-24288">
        <dgm:presLayoutVars>
          <dgm:bulletEnabled val="1"/>
        </dgm:presLayoutVars>
      </dgm:prSet>
      <dgm:spPr/>
    </dgm:pt>
    <dgm:pt modelId="{19A31CA7-D563-5C45-B3B7-8F2D999B7D50}" type="pres">
      <dgm:prSet presAssocID="{9E787375-D7F8-7549-8C51-76F648D6DA1D}" presName="space" presStyleCnt="0"/>
      <dgm:spPr/>
    </dgm:pt>
    <dgm:pt modelId="{576597BC-6EE7-4C4B-B4C6-06476A5239C1}" type="pres">
      <dgm:prSet presAssocID="{3A3FD457-A15A-0544-AFFD-E15C630260E3}" presName="Name5" presStyleLbl="vennNode1" presStyleIdx="2" presStyleCnt="5" custScaleX="83472" custScaleY="83295">
        <dgm:presLayoutVars>
          <dgm:bulletEnabled val="1"/>
        </dgm:presLayoutVars>
      </dgm:prSet>
      <dgm:spPr/>
    </dgm:pt>
    <dgm:pt modelId="{A7E2279D-9C5C-FB41-BA4B-93C560DEE492}" type="pres">
      <dgm:prSet presAssocID="{EAC4D5D7-E76D-1046-8BE0-B857FD31B213}" presName="space" presStyleCnt="0"/>
      <dgm:spPr/>
    </dgm:pt>
    <dgm:pt modelId="{856558BD-AFAC-8E46-8673-2C294EA047F0}" type="pres">
      <dgm:prSet presAssocID="{7A71D52E-4367-B045-BD6E-97CCC38CA6C0}" presName="Name5" presStyleLbl="vennNode1" presStyleIdx="3" presStyleCnt="5" custScaleX="89703" custScaleY="89483">
        <dgm:presLayoutVars>
          <dgm:bulletEnabled val="1"/>
        </dgm:presLayoutVars>
      </dgm:prSet>
      <dgm:spPr/>
    </dgm:pt>
    <dgm:pt modelId="{9E2DE80F-2474-7F4B-9F8A-96D81FAF0A0E}" type="pres">
      <dgm:prSet presAssocID="{4F495850-BE1F-334B-B7AA-FD79B6FB1EC8}" presName="space" presStyleCnt="0"/>
      <dgm:spPr/>
    </dgm:pt>
    <dgm:pt modelId="{D308E838-462A-494F-BE80-FB863FE5A1DE}" type="pres">
      <dgm:prSet presAssocID="{0C589E0D-47B6-794D-85CB-2B1368B339FE}" presName="Name5" presStyleLbl="vennNode1" presStyleIdx="4" presStyleCnt="5" custScaleX="117138" custScaleY="114201">
        <dgm:presLayoutVars>
          <dgm:bulletEnabled val="1"/>
        </dgm:presLayoutVars>
      </dgm:prSet>
      <dgm:spPr/>
    </dgm:pt>
  </dgm:ptLst>
  <dgm:cxnLst>
    <dgm:cxn modelId="{DB7CD234-00D3-DD44-A848-EFDF22C4B104}" type="presOf" srcId="{7A71D52E-4367-B045-BD6E-97CCC38CA6C0}" destId="{856558BD-AFAC-8E46-8673-2C294EA047F0}" srcOrd="0" destOrd="0" presId="urn:microsoft.com/office/officeart/2005/8/layout/venn3"/>
    <dgm:cxn modelId="{ADD5DB4E-30E7-804A-A0E8-FF6CD8F3653D}" type="presOf" srcId="{3293916D-6366-0244-BE85-653028EADB15}" destId="{83418048-EA1B-2E47-936E-1D6361C8A4B9}" srcOrd="0" destOrd="0" presId="urn:microsoft.com/office/officeart/2005/8/layout/venn3"/>
    <dgm:cxn modelId="{2402576C-8036-D846-B10E-4080574AFDEB}" srcId="{243EA0EF-92D4-2343-98AD-C7184CA889F9}" destId="{3293916D-6366-0244-BE85-653028EADB15}" srcOrd="1" destOrd="0" parTransId="{392A9B11-27F4-734E-BDC6-AA4C64C65FF1}" sibTransId="{9E787375-D7F8-7549-8C51-76F648D6DA1D}"/>
    <dgm:cxn modelId="{B851BA6D-117A-9241-B1C7-32218A1CA422}" srcId="{243EA0EF-92D4-2343-98AD-C7184CA889F9}" destId="{3A3FD457-A15A-0544-AFFD-E15C630260E3}" srcOrd="2" destOrd="0" parTransId="{EACF0E05-25E1-2A41-BEBF-7412FC489F0E}" sibTransId="{EAC4D5D7-E76D-1046-8BE0-B857FD31B213}"/>
    <dgm:cxn modelId="{1AF7769F-A90E-FD44-BE70-3CE971D58A15}" srcId="{243EA0EF-92D4-2343-98AD-C7184CA889F9}" destId="{0C589E0D-47B6-794D-85CB-2B1368B339FE}" srcOrd="4" destOrd="0" parTransId="{1AAD04FC-E866-AA4F-8BF7-F0AE724DEEF8}" sibTransId="{416B6318-1102-664D-AE22-1D6E340C216B}"/>
    <dgm:cxn modelId="{6E3188B4-1742-EA4A-93EF-8FDCDC1C91EE}" type="presOf" srcId="{243EA0EF-92D4-2343-98AD-C7184CA889F9}" destId="{0CE5ABF8-F37D-AF45-9A4A-76D24A31AE3D}" srcOrd="0" destOrd="0" presId="urn:microsoft.com/office/officeart/2005/8/layout/venn3"/>
    <dgm:cxn modelId="{AF3D77C8-2C18-8949-9E83-70BEA1E3897D}" type="presOf" srcId="{54C38545-860F-3E4B-A666-FF3FF2813D19}" destId="{87028DDC-E7F1-344E-893D-6AFBD585239C}" srcOrd="0" destOrd="0" presId="urn:microsoft.com/office/officeart/2005/8/layout/venn3"/>
    <dgm:cxn modelId="{1DAD53DE-E8C9-A94E-BEF2-A6C71C565935}" type="presOf" srcId="{0C589E0D-47B6-794D-85CB-2B1368B339FE}" destId="{D308E838-462A-494F-BE80-FB863FE5A1DE}" srcOrd="0" destOrd="0" presId="urn:microsoft.com/office/officeart/2005/8/layout/venn3"/>
    <dgm:cxn modelId="{A74217DF-B450-7348-AD00-74CFB11D0B96}" srcId="{243EA0EF-92D4-2343-98AD-C7184CA889F9}" destId="{7A71D52E-4367-B045-BD6E-97CCC38CA6C0}" srcOrd="3" destOrd="0" parTransId="{D342E047-67A9-A343-862A-AB88B6162E2A}" sibTransId="{4F495850-BE1F-334B-B7AA-FD79B6FB1EC8}"/>
    <dgm:cxn modelId="{6D826BF3-8824-BD42-8954-1273405E574E}" type="presOf" srcId="{3A3FD457-A15A-0544-AFFD-E15C630260E3}" destId="{576597BC-6EE7-4C4B-B4C6-06476A5239C1}" srcOrd="0" destOrd="0" presId="urn:microsoft.com/office/officeart/2005/8/layout/venn3"/>
    <dgm:cxn modelId="{F827B4FA-2C39-EF47-8144-863869ACE80B}" srcId="{243EA0EF-92D4-2343-98AD-C7184CA889F9}" destId="{54C38545-860F-3E4B-A666-FF3FF2813D19}" srcOrd="0" destOrd="0" parTransId="{D6D24B6A-2ACF-A34D-B642-A20A6BCFF249}" sibTransId="{E537D096-A199-FB45-8D4D-B9F8A3AB4212}"/>
    <dgm:cxn modelId="{AB33EC13-F10B-5D4F-9650-B2432D411211}" type="presParOf" srcId="{0CE5ABF8-F37D-AF45-9A4A-76D24A31AE3D}" destId="{87028DDC-E7F1-344E-893D-6AFBD585239C}" srcOrd="0" destOrd="0" presId="urn:microsoft.com/office/officeart/2005/8/layout/venn3"/>
    <dgm:cxn modelId="{4051A029-E24E-3E41-9AD0-C10F0EEDA123}" type="presParOf" srcId="{0CE5ABF8-F37D-AF45-9A4A-76D24A31AE3D}" destId="{D521A682-2119-6B4A-B317-DE9202E49E90}" srcOrd="1" destOrd="0" presId="urn:microsoft.com/office/officeart/2005/8/layout/venn3"/>
    <dgm:cxn modelId="{E8F946C9-D949-284C-89F6-79A40DABEE68}" type="presParOf" srcId="{0CE5ABF8-F37D-AF45-9A4A-76D24A31AE3D}" destId="{83418048-EA1B-2E47-936E-1D6361C8A4B9}" srcOrd="2" destOrd="0" presId="urn:microsoft.com/office/officeart/2005/8/layout/venn3"/>
    <dgm:cxn modelId="{890674CB-408C-5C4F-A90B-CD13E549A4D7}" type="presParOf" srcId="{0CE5ABF8-F37D-AF45-9A4A-76D24A31AE3D}" destId="{19A31CA7-D563-5C45-B3B7-8F2D999B7D50}" srcOrd="3" destOrd="0" presId="urn:microsoft.com/office/officeart/2005/8/layout/venn3"/>
    <dgm:cxn modelId="{AA11550C-9BEF-4D46-AAC2-0B2383E731A3}" type="presParOf" srcId="{0CE5ABF8-F37D-AF45-9A4A-76D24A31AE3D}" destId="{576597BC-6EE7-4C4B-B4C6-06476A5239C1}" srcOrd="4" destOrd="0" presId="urn:microsoft.com/office/officeart/2005/8/layout/venn3"/>
    <dgm:cxn modelId="{CE0145F3-9DE5-664F-8D6D-8CE8D8640067}" type="presParOf" srcId="{0CE5ABF8-F37D-AF45-9A4A-76D24A31AE3D}" destId="{A7E2279D-9C5C-FB41-BA4B-93C560DEE492}" srcOrd="5" destOrd="0" presId="urn:microsoft.com/office/officeart/2005/8/layout/venn3"/>
    <dgm:cxn modelId="{474382A8-7B6A-9A48-8F19-4F55CC625690}" type="presParOf" srcId="{0CE5ABF8-F37D-AF45-9A4A-76D24A31AE3D}" destId="{856558BD-AFAC-8E46-8673-2C294EA047F0}" srcOrd="6" destOrd="0" presId="urn:microsoft.com/office/officeart/2005/8/layout/venn3"/>
    <dgm:cxn modelId="{2FE8C155-AAFF-6248-8C6D-788573D65BBE}" type="presParOf" srcId="{0CE5ABF8-F37D-AF45-9A4A-76D24A31AE3D}" destId="{9E2DE80F-2474-7F4B-9F8A-96D81FAF0A0E}" srcOrd="7" destOrd="0" presId="urn:microsoft.com/office/officeart/2005/8/layout/venn3"/>
    <dgm:cxn modelId="{6CBB4ED8-99F3-E74D-BE0D-6B11F1EECB8A}" type="presParOf" srcId="{0CE5ABF8-F37D-AF45-9A4A-76D24A31AE3D}" destId="{D308E838-462A-494F-BE80-FB863FE5A1DE}" srcOrd="8" destOrd="0" presId="urn:microsoft.com/office/officeart/2005/8/layout/venn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28DDC-E7F1-344E-893D-6AFBD585239C}">
      <dsp:nvSpPr>
        <dsp:cNvPr id="0" name=""/>
        <dsp:cNvSpPr/>
      </dsp:nvSpPr>
      <dsp:spPr>
        <a:xfrm>
          <a:off x="234864" y="762005"/>
          <a:ext cx="1301015" cy="1287971"/>
        </a:xfrm>
        <a:prstGeom prst="ellipse">
          <a:avLst/>
        </a:prstGeom>
        <a:solidFill>
          <a:srgbClr val="00B05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5443" tIns="17780" rIns="135443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40+ Security Team</a:t>
          </a:r>
        </a:p>
      </dsp:txBody>
      <dsp:txXfrm>
        <a:off x="425393" y="950624"/>
        <a:ext cx="919957" cy="910733"/>
      </dsp:txXfrm>
    </dsp:sp>
    <dsp:sp modelId="{83418048-EA1B-2E47-936E-1D6361C8A4B9}">
      <dsp:nvSpPr>
        <dsp:cNvPr id="0" name=""/>
        <dsp:cNvSpPr/>
      </dsp:nvSpPr>
      <dsp:spPr>
        <a:xfrm>
          <a:off x="1257355" y="525985"/>
          <a:ext cx="1720707" cy="1760011"/>
        </a:xfrm>
        <a:prstGeom prst="ellipse">
          <a:avLst/>
        </a:prstGeom>
        <a:solidFill>
          <a:srgbClr val="00B05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5443" tIns="17780" rIns="135443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170+ Security Champions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bg1"/>
              </a:solidFill>
            </a:rPr>
            <a:t>(as of March 2020)</a:t>
          </a:r>
        </a:p>
      </dsp:txBody>
      <dsp:txXfrm>
        <a:off x="1509347" y="783733"/>
        <a:ext cx="1216723" cy="1244515"/>
      </dsp:txXfrm>
    </dsp:sp>
    <dsp:sp modelId="{576597BC-6EE7-4C4B-B4C6-06476A5239C1}">
      <dsp:nvSpPr>
        <dsp:cNvPr id="0" name=""/>
        <dsp:cNvSpPr/>
      </dsp:nvSpPr>
      <dsp:spPr>
        <a:xfrm>
          <a:off x="2605393" y="381001"/>
          <a:ext cx="2054335" cy="2049979"/>
        </a:xfrm>
        <a:prstGeom prst="ellipse">
          <a:avLst/>
        </a:prstGeom>
        <a:solidFill>
          <a:srgbClr val="00B05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5443" tIns="20320" rIns="135443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bg1"/>
              </a:solidFill>
            </a:rPr>
            <a:t>200+ Products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bg1"/>
              </a:solidFill>
            </a:rPr>
            <a:t>50+ IT Services</a:t>
          </a:r>
        </a:p>
      </dsp:txBody>
      <dsp:txXfrm>
        <a:off x="2906243" y="681213"/>
        <a:ext cx="1452635" cy="1449555"/>
      </dsp:txXfrm>
    </dsp:sp>
    <dsp:sp modelId="{856558BD-AFAC-8E46-8673-2C294EA047F0}">
      <dsp:nvSpPr>
        <dsp:cNvPr id="0" name=""/>
        <dsp:cNvSpPr/>
      </dsp:nvSpPr>
      <dsp:spPr>
        <a:xfrm>
          <a:off x="4167507" y="304855"/>
          <a:ext cx="2207687" cy="2202272"/>
        </a:xfrm>
        <a:prstGeom prst="ellipse">
          <a:avLst/>
        </a:prstGeom>
        <a:solidFill>
          <a:srgbClr val="00B05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5443" tIns="20320" rIns="135443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bg1"/>
              </a:solidFill>
            </a:rPr>
            <a:t>8 regions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bg1"/>
              </a:solidFill>
            </a:rPr>
            <a:t>15+ countries with Tech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bg1"/>
              </a:solidFill>
            </a:rPr>
            <a:t>24 total countries</a:t>
          </a:r>
        </a:p>
      </dsp:txBody>
      <dsp:txXfrm>
        <a:off x="4490815" y="627370"/>
        <a:ext cx="1561071" cy="1557242"/>
      </dsp:txXfrm>
    </dsp:sp>
    <dsp:sp modelId="{D308E838-462A-494F-BE80-FB863FE5A1DE}">
      <dsp:nvSpPr>
        <dsp:cNvPr id="0" name=""/>
        <dsp:cNvSpPr/>
      </dsp:nvSpPr>
      <dsp:spPr>
        <a:xfrm>
          <a:off x="5882972" y="686"/>
          <a:ext cx="2882892" cy="2810609"/>
        </a:xfrm>
        <a:prstGeom prst="ellipse">
          <a:avLst/>
        </a:prstGeom>
        <a:solidFill>
          <a:srgbClr val="00B05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5443" tIns="30480" rIns="135443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/>
              </a:solidFill>
            </a:rPr>
            <a:t>3500+ Technology personnel</a:t>
          </a:r>
          <a:endParaRPr lang="en-GB" sz="2400" kern="1200" dirty="0">
            <a:solidFill>
              <a:schemeClr val="bg1"/>
            </a:solidFill>
            <a:highlight>
              <a:srgbClr val="FFFF00"/>
            </a:highlight>
          </a:endParaRPr>
        </a:p>
      </dsp:txBody>
      <dsp:txXfrm>
        <a:off x="6305162" y="412290"/>
        <a:ext cx="2038512" cy="1987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CC634-C1FF-E947-8941-12B585F82642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55290-2B46-214A-8F90-D370955C4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67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5290-2B46-214A-8F90-D370955C45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94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55290-2B46-214A-8F90-D370955C45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36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55290-2B46-214A-8F90-D370955C45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63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68F31-A93A-1949-9870-86C0B5DCB56E}" type="datetimeFigureOut">
              <a:rPr lang="en-US"/>
              <a:pPr>
                <a:defRPr/>
              </a:pPr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C4A11-FE2E-AA43-96AD-3C6398A688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24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F19265-1247-844B-A73B-35E3C0B1FC82}" type="datetimeFigureOut">
              <a:rPr lang="en-US"/>
              <a:pPr>
                <a:defRPr/>
              </a:pPr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4EC960-6C7B-F24B-BF3B-742D8D4367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8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F3223-077A-924F-B395-6503E8E58825}" type="datetimeFigureOut">
              <a:rPr lang="en-US"/>
              <a:pPr>
                <a:defRPr/>
              </a:pPr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268D15-DAB9-CE4F-8E71-CD22EAD693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86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6318" y="421524"/>
            <a:ext cx="7438023" cy="5961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285752" y="1676403"/>
            <a:ext cx="8572500" cy="4477657"/>
          </a:xfrm>
        </p:spPr>
        <p:txBody>
          <a:bodyPr/>
          <a:lstStyle>
            <a:lvl1pPr>
              <a:spcBef>
                <a:spcPts val="900"/>
              </a:spcBef>
              <a:defRPr b="0">
                <a:solidFill>
                  <a:schemeClr val="bg1"/>
                </a:solidFill>
              </a:defRPr>
            </a:lvl1pPr>
            <a:lvl2pPr marL="515674" indent="-257155">
              <a:buFont typeface="Arial" panose="020B0604020202020204" pitchFamily="34" charset="0"/>
              <a:buChar char="-"/>
              <a:defRPr>
                <a:solidFill>
                  <a:schemeClr val="bg1"/>
                </a:solidFill>
              </a:defRPr>
            </a:lvl2pPr>
            <a:lvl3pPr marL="685765" indent="-257162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5pPr marL="858556" indent="-257155">
              <a:buFont typeface="Arial" panose="020B0604020202020204" pitchFamily="34" charset="0"/>
              <a:buChar char="-"/>
              <a:defRPr>
                <a:solidFill>
                  <a:schemeClr val="bg1"/>
                </a:solidFill>
              </a:defRPr>
            </a:lvl5pPr>
            <a:lvl6pPr marL="1031347" indent="-257162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4"/>
            <a:r>
              <a:rPr lang="en-US" noProof="0"/>
              <a:t>Fourth level</a:t>
            </a:r>
          </a:p>
          <a:p>
            <a:pPr lvl="5"/>
            <a:r>
              <a:rPr lang="en-US" noProof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886700" y="441338"/>
            <a:ext cx="927366" cy="473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397721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4FA19-6837-9840-8421-A8852950490C}" type="datetimeFigureOut">
              <a:rPr lang="en-US"/>
              <a:pPr>
                <a:defRPr/>
              </a:pPr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B1D501-2BCF-9C4A-BBD3-EFC34D347E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89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AC9BF-C62C-2147-82E9-374D28BFF056}" type="datetimeFigureOut">
              <a:rPr lang="en-US"/>
              <a:pPr>
                <a:defRPr/>
              </a:pPr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B5C6D0-24BE-FB46-A71B-5D375D3022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1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01383-F6DB-1C45-ABA1-F282694EF55F}" type="datetimeFigureOut">
              <a:rPr lang="en-US"/>
              <a:pPr>
                <a:defRPr/>
              </a:pPr>
              <a:t>2/10/20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6D578-CC63-9D4A-9CC3-917C54E53A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F84445-2422-214B-BAB0-5B517559E40A}" type="datetimeFigureOut">
              <a:rPr lang="en-US"/>
              <a:pPr>
                <a:defRPr/>
              </a:pPr>
              <a:t>2/10/20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6C91A-E9D8-FE41-A3B1-C7C0103F2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89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2D883-DDED-8240-83DE-12131C96EB08}" type="datetimeFigureOut">
              <a:rPr lang="en-US"/>
              <a:pPr>
                <a:defRPr/>
              </a:pPr>
              <a:t>2/10/20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86FA6-E08D-F943-9CC6-6F33C87630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9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AB0DB-BDDA-D74E-A2CB-097F86E6F7C7}" type="datetimeFigureOut">
              <a:rPr lang="en-US"/>
              <a:pPr>
                <a:defRPr/>
              </a:pPr>
              <a:t>2/10/20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17820-3545-4F4A-900F-580E9037E5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2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29478-63B6-A147-96CD-1F3173021B1B}" type="datetimeFigureOut">
              <a:rPr lang="en-US"/>
              <a:pPr>
                <a:defRPr/>
              </a:pPr>
              <a:t>2/10/20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EB5C8-48E5-2E4B-8A1B-EB306E1F03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2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D56FB2-5534-4B43-8B92-B7EEC8DFE11E}" type="datetimeFigureOut">
              <a:rPr lang="en-US"/>
              <a:pPr>
                <a:defRPr/>
              </a:pPr>
              <a:t>2/10/20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E96609-6FF3-E642-8F69-56E2E4D231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5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67200" y="76200"/>
            <a:ext cx="47244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C593258-AED7-4946-A904-6867B0081364}" type="datetimeFigureOut">
              <a:rPr lang="en-US"/>
              <a:pPr>
                <a:defRPr/>
              </a:pPr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36E8F1-48EA-8349-AD2F-447434379B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2800" kern="1200">
          <a:solidFill>
            <a:srgbClr val="D9D9D9"/>
          </a:solidFill>
          <a:latin typeface="+mj-lt"/>
          <a:ea typeface="ＭＳ Ｐゴシック" charset="0"/>
          <a:cs typeface="ＭＳ Ｐゴシック" charset="0"/>
        </a:defRPr>
      </a:lvl1pPr>
      <a:lvl2pPr algn="ctr" rtl="0" fontAlgn="base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rgbClr val="D9D9D9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fb-wDPqqpTDejEnIxmv9MWyFDD0gUsJf-45zrJ-GKs/edit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simm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afecode.org/wp-content/uploads/2019/02/Security-Champions-2019-.pdf" TargetMode="External"/><Relationship Id="rId2" Type="http://schemas.openxmlformats.org/officeDocument/2006/relationships/hyperlink" Target="https://github.com/c0rdis/security-champions-playbook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tiff"/><Relationship Id="rId18" Type="http://schemas.openxmlformats.org/officeDocument/2006/relationships/image" Target="../media/image36.tiff"/><Relationship Id="rId3" Type="http://schemas.openxmlformats.org/officeDocument/2006/relationships/image" Target="../media/image21.png"/><Relationship Id="rId21" Type="http://schemas.openxmlformats.org/officeDocument/2006/relationships/image" Target="../media/image39.tiff"/><Relationship Id="rId7" Type="http://schemas.openxmlformats.org/officeDocument/2006/relationships/image" Target="../media/image25.png"/><Relationship Id="rId12" Type="http://schemas.openxmlformats.org/officeDocument/2006/relationships/image" Target="../media/image30.tiff"/><Relationship Id="rId17" Type="http://schemas.openxmlformats.org/officeDocument/2006/relationships/image" Target="../media/image35.tiff"/><Relationship Id="rId2" Type="http://schemas.openxmlformats.org/officeDocument/2006/relationships/image" Target="../media/image20.png"/><Relationship Id="rId16" Type="http://schemas.openxmlformats.org/officeDocument/2006/relationships/image" Target="../media/image34.tiff"/><Relationship Id="rId20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tiff"/><Relationship Id="rId5" Type="http://schemas.openxmlformats.org/officeDocument/2006/relationships/image" Target="../media/image23.JPG"/><Relationship Id="rId15" Type="http://schemas.openxmlformats.org/officeDocument/2006/relationships/image" Target="../media/image33.tiff"/><Relationship Id="rId10" Type="http://schemas.openxmlformats.org/officeDocument/2006/relationships/image" Target="../media/image28.png"/><Relationship Id="rId19" Type="http://schemas.openxmlformats.org/officeDocument/2006/relationships/image" Target="../media/image37.tiff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191000"/>
            <a:ext cx="6400800" cy="1752600"/>
          </a:xfrm>
        </p:spPr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Presenters: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-Lucian Corlan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000" dirty="0">
                <a:solidFill>
                  <a:schemeClr val="tx1"/>
                </a:solidFill>
                <a:ea typeface="+mn-ea"/>
                <a:cs typeface="+mn-cs"/>
              </a:rPr>
              <a:t>-Security Champion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D7F03F2-BA53-7746-AA55-883D9F4A6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154" y="152400"/>
            <a:ext cx="6425692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2BFF02-6B96-0049-9141-81D502739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68130"/>
            <a:ext cx="1103470" cy="11034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E8C09-4B1F-AE45-B54C-65FABD31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CTFs</a:t>
            </a:r>
            <a:endParaRPr lang="en-GB" dirty="0"/>
          </a:p>
        </p:txBody>
      </p:sp>
      <p:pic>
        <p:nvPicPr>
          <p:cNvPr id="4" name="Picture 6" descr="cid:image006.png@01D2DF75.0B4F9BE0">
            <a:extLst>
              <a:ext uri="{FF2B5EF4-FFF2-40B4-BE49-F238E27FC236}">
                <a16:creationId xmlns:a16="http://schemas.microsoft.com/office/drawing/2014/main" id="{5FF02605-1A4A-7842-BFAC-D6D530869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96" y="1742878"/>
            <a:ext cx="3457716" cy="4316113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9BD658E-E2B2-B74D-8238-1C5ABC54A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742878"/>
            <a:ext cx="2064718" cy="220391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3B8A18-5D7F-D848-8EEE-A687E811B4FF}"/>
              </a:ext>
            </a:extLst>
          </p:cNvPr>
          <p:cNvSpPr txBox="1"/>
          <p:nvPr/>
        </p:nvSpPr>
        <p:spPr>
          <a:xfrm>
            <a:off x="3906994" y="4917414"/>
            <a:ext cx="345771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27 teams!</a:t>
            </a:r>
          </a:p>
          <a:p>
            <a:r>
              <a:rPr lang="en-US" dirty="0">
                <a:cs typeface="Arial"/>
              </a:rPr>
              <a:t>1 month long event!</a:t>
            </a:r>
          </a:p>
          <a:p>
            <a:r>
              <a:rPr lang="en-US" dirty="0">
                <a:cs typeface="Arial"/>
              </a:rPr>
              <a:t>More than 150 people involved</a:t>
            </a:r>
          </a:p>
          <a:p>
            <a:r>
              <a:rPr lang="en-US" dirty="0">
                <a:cs typeface="Arial"/>
              </a:rPr>
              <a:t>Scope: UK and Ireland</a:t>
            </a:r>
          </a:p>
        </p:txBody>
      </p:sp>
      <p:pic>
        <p:nvPicPr>
          <p:cNvPr id="7" name="Picture 25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C882830F-8C78-3C4E-B999-63B691069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400" y="2134397"/>
            <a:ext cx="2159787" cy="159568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8" name="Picture 27" descr="A group of people posing for a photo&#10;&#10;Description generated with very high confidence">
            <a:extLst>
              <a:ext uri="{FF2B5EF4-FFF2-40B4-BE49-F238E27FC236}">
                <a16:creationId xmlns:a16="http://schemas.microsoft.com/office/drawing/2014/main" id="{45DDFCFF-DA8A-3A44-AABF-C9F36BAD8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2400" y="4038600"/>
            <a:ext cx="2584263" cy="1261884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9" name="Picture 29">
            <a:extLst>
              <a:ext uri="{FF2B5EF4-FFF2-40B4-BE49-F238E27FC236}">
                <a16:creationId xmlns:a16="http://schemas.microsoft.com/office/drawing/2014/main" id="{59AB9091-AB50-5F4F-979B-C041BA19E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163" y="838200"/>
            <a:ext cx="1219201" cy="1060324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066095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DC75C-6256-F541-AE48-4ACA223E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Introducing…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FA4B5B96-A387-D54C-ADD8-5D6395DEB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09" y="2161153"/>
            <a:ext cx="7801991" cy="41634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B2598D-17A7-C041-812E-FD68810C2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05" y="2241581"/>
            <a:ext cx="1339820" cy="133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10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B3B5E9-8849-9D4F-968A-EB784FEB16C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>
              <a:solidFill>
                <a:srgbClr val="00B050"/>
              </a:solidFill>
              <a:latin typeface="Calibri" charset="0"/>
            </a:endParaRPr>
          </a:p>
          <a:p>
            <a:pPr>
              <a:buFont typeface="+mj-lt"/>
              <a:buAutoNum type="arabicPeriod"/>
            </a:pPr>
            <a:r>
              <a:rPr lang="en-GB" sz="2000" b="1" dirty="0"/>
              <a:t>Use of tools (Maturity levels: 1, 2, 3)</a:t>
            </a:r>
          </a:p>
          <a:p>
            <a:pPr>
              <a:buFont typeface="+mj-lt"/>
              <a:buAutoNum type="arabicPeriod"/>
            </a:pPr>
            <a:r>
              <a:rPr lang="en-GB" sz="2000" b="1" dirty="0"/>
              <a:t>Bounty (M123)</a:t>
            </a:r>
          </a:p>
          <a:p>
            <a:pPr>
              <a:buFont typeface="+mj-lt"/>
              <a:buAutoNum type="arabicPeriod"/>
            </a:pPr>
            <a:r>
              <a:rPr lang="en-GB" sz="2000" b="1" dirty="0"/>
              <a:t>Training (M123)</a:t>
            </a:r>
          </a:p>
          <a:p>
            <a:pPr>
              <a:buFont typeface="+mj-lt"/>
              <a:buAutoNum type="arabicPeriod"/>
            </a:pPr>
            <a:r>
              <a:rPr lang="en-GB" sz="2000" b="1" dirty="0"/>
              <a:t>Events (M123)</a:t>
            </a:r>
          </a:p>
          <a:p>
            <a:pPr>
              <a:buFont typeface="+mj-lt"/>
              <a:buAutoNum type="arabicPeriod"/>
            </a:pPr>
            <a:r>
              <a:rPr lang="en-GB" sz="2000" b="1" dirty="0"/>
              <a:t>Security ops (M123)</a:t>
            </a:r>
          </a:p>
          <a:p>
            <a:pPr>
              <a:buFont typeface="+mj-lt"/>
              <a:buAutoNum type="arabicPeriod"/>
            </a:pPr>
            <a:r>
              <a:rPr lang="en-GB" sz="2000" b="1" dirty="0"/>
              <a:t>Sec Reviews / Assessments (M123)</a:t>
            </a:r>
          </a:p>
          <a:p>
            <a:pPr>
              <a:buFont typeface="+mj-lt"/>
              <a:buAutoNum type="arabicPeriod"/>
            </a:pPr>
            <a:r>
              <a:rPr lang="en-GB" sz="2000" b="1" dirty="0"/>
              <a:t>Research (M123)</a:t>
            </a:r>
          </a:p>
          <a:p>
            <a:pPr>
              <a:buFont typeface="+mj-lt"/>
              <a:buAutoNum type="arabicPeriod"/>
            </a:pPr>
            <a:r>
              <a:rPr lang="en-GB" sz="2000" b="1" dirty="0"/>
              <a:t>Development for security (M123)</a:t>
            </a:r>
          </a:p>
          <a:p>
            <a:pPr>
              <a:buFont typeface="+mj-lt"/>
              <a:buAutoNum type="arabicPeriod"/>
            </a:pPr>
            <a:r>
              <a:rPr lang="en-GB" sz="2000" b="1" dirty="0"/>
              <a:t>Reporting (M123)</a:t>
            </a:r>
          </a:p>
          <a:p>
            <a:pPr>
              <a:buFont typeface="+mj-lt"/>
              <a:buAutoNum type="arabicPeriod"/>
            </a:pPr>
            <a:r>
              <a:rPr lang="en-GB" sz="2000" b="1" dirty="0"/>
              <a:t>Threat Modelling (M123)</a:t>
            </a:r>
          </a:p>
          <a:p>
            <a:pPr marL="457200" lvl="1" indent="0">
              <a:buNone/>
            </a:pPr>
            <a:endParaRPr lang="en-GB" sz="2000" dirty="0"/>
          </a:p>
          <a:p>
            <a:pPr marL="457200" lvl="1" indent="0">
              <a:buNone/>
            </a:pPr>
            <a:r>
              <a:rPr lang="en-GB" sz="2000" dirty="0"/>
              <a:t>Detail </a:t>
            </a:r>
            <a:r>
              <a:rPr lang="en-GB" sz="2000" dirty="0">
                <a:hlinkClick r:id="rId3"/>
              </a:rPr>
              <a:t>HERE</a:t>
            </a:r>
            <a:endParaRPr lang="en-US" sz="2000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C6357-4FEB-424B-936A-E700440551FD}"/>
              </a:ext>
            </a:extLst>
          </p:cNvPr>
          <p:cNvSpPr/>
          <p:nvPr/>
        </p:nvSpPr>
        <p:spPr>
          <a:xfrm>
            <a:off x="4648200" y="3857416"/>
            <a:ext cx="457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GB" sz="1600" dirty="0">
                <a:solidFill>
                  <a:srgbClr val="00B050"/>
                </a:solidFill>
                <a:latin typeface="Calibri" panose="020F0502020204030204" pitchFamily="34" charset="0"/>
              </a:rPr>
              <a:t>How to award? </a:t>
            </a:r>
          </a:p>
          <a:p>
            <a:pPr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Maturity one – 1 point </a:t>
            </a:r>
          </a:p>
          <a:p>
            <a:pPr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M two – 2 points </a:t>
            </a:r>
          </a:p>
          <a:p>
            <a:pPr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M three – 3 points </a:t>
            </a:r>
          </a:p>
          <a:p>
            <a:pPr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en-GB" sz="1600" dirty="0">
                <a:solidFill>
                  <a:srgbClr val="00B050"/>
                </a:solidFill>
                <a:latin typeface="Calibri" panose="020F0502020204030204" pitchFamily="34" charset="0"/>
              </a:rPr>
              <a:t>How to recognise?</a:t>
            </a:r>
          </a:p>
          <a:p>
            <a:pPr>
              <a:spcAft>
                <a:spcPts val="0"/>
              </a:spcAft>
            </a:pPr>
            <a:r>
              <a:rPr lang="en-GB" sz="1600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</a:rPr>
              <a:t>Black belt </a:t>
            </a: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– 15 points with 3 Maturity 3s mandatory</a:t>
            </a:r>
          </a:p>
          <a:p>
            <a:pPr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highlight>
                  <a:srgbClr val="00FF00"/>
                </a:highlight>
                <a:latin typeface="Calibri" panose="020F0502020204030204" pitchFamily="34" charset="0"/>
              </a:rPr>
              <a:t>Green belt </a:t>
            </a: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– 10 points with 2 M2s and 1 M3</a:t>
            </a:r>
          </a:p>
          <a:p>
            <a:pPr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</a:rPr>
              <a:t>White belt </a:t>
            </a:r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</a:rPr>
              <a:t>– 5 points</a:t>
            </a:r>
            <a:endParaRPr lang="en-GB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02ED2B-8FF4-564B-B252-88FEAFE59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944" y="2057400"/>
            <a:ext cx="1905000" cy="2857500"/>
          </a:xfrm>
          <a:prstGeom prst="rect">
            <a:avLst/>
          </a:prstGeom>
          <a:effectLst>
            <a:glow rad="127000">
              <a:srgbClr val="00B050"/>
            </a:glow>
            <a:outerShdw blurRad="63500" sx="108000" sy="108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8720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55A3-F3E4-1943-A5B6-C226D693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Recognition / Prizes / Swag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2E5439-1451-A141-8D9B-3A662DFCB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498" y="4191000"/>
            <a:ext cx="1955800" cy="156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74AC612-DEAB-1147-8156-43454795C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78" y="1729522"/>
            <a:ext cx="1457886" cy="169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A5A2CD68-6812-B440-A7F0-CFF3E568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487" y="1729522"/>
            <a:ext cx="1457886" cy="171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6A3E84F-F915-E749-BA05-0E2548C57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819400"/>
            <a:ext cx="4216400" cy="198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43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0F623-8F28-0946-B40A-3E9F4BE62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FC3342-B4F0-DD40-873B-421A2CEED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2" y="1600200"/>
            <a:ext cx="52482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56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About Me</a:t>
            </a:r>
          </a:p>
        </p:txBody>
      </p:sp>
      <p:sp>
        <p:nvSpPr>
          <p:cNvPr id="30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Lucian Corlan</a:t>
            </a:r>
          </a:p>
          <a:p>
            <a:pPr lvl="1"/>
            <a:r>
              <a:rPr lang="en-US" dirty="0">
                <a:latin typeface="Calibri" charset="0"/>
              </a:rPr>
              <a:t>Currently AppSec @Sage </a:t>
            </a:r>
          </a:p>
          <a:p>
            <a:pPr lvl="1"/>
            <a:r>
              <a:rPr lang="en-US" dirty="0">
                <a:latin typeface="Calibri" charset="0"/>
              </a:rPr>
              <a:t>Currently Supporter of OWASP London Chapter</a:t>
            </a:r>
          </a:p>
          <a:p>
            <a:pPr lvl="1"/>
            <a:r>
              <a:rPr lang="en-US" dirty="0">
                <a:latin typeface="Calibri" charset="0"/>
              </a:rPr>
              <a:t>Ex-AppSec @Betfair</a:t>
            </a:r>
          </a:p>
          <a:p>
            <a:pPr lvl="1"/>
            <a:r>
              <a:rPr lang="en-US" dirty="0">
                <a:latin typeface="Calibri" charset="0"/>
              </a:rPr>
              <a:t>Ex-Chapter Leader @Cluj-Napoca Romania</a:t>
            </a:r>
          </a:p>
          <a:p>
            <a:pPr lvl="1"/>
            <a:r>
              <a:rPr lang="en-US" dirty="0">
                <a:latin typeface="Calibri" charset="0"/>
              </a:rPr>
              <a:t>Working in Security since 2006</a:t>
            </a:r>
          </a:p>
          <a:p>
            <a:r>
              <a:rPr lang="en-US" dirty="0">
                <a:latin typeface="Calibri" charset="0"/>
              </a:rPr>
              <a:t>Security Champion!</a:t>
            </a:r>
          </a:p>
          <a:p>
            <a:pPr lvl="1"/>
            <a:endParaRPr lang="en-US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DB293B-3C1A-734A-B4FB-2473E7658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199" y="228600"/>
            <a:ext cx="4649453" cy="596196"/>
          </a:xfrm>
        </p:spPr>
        <p:txBody>
          <a:bodyPr/>
          <a:lstStyle/>
          <a:p>
            <a:r>
              <a:rPr lang="en-GB" dirty="0"/>
              <a:t>Context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7B09B6B-B296-714A-9A4C-58F91951ED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146288"/>
              </p:ext>
            </p:extLst>
          </p:nvPr>
        </p:nvGraphicFramePr>
        <p:xfrm>
          <a:off x="-6263" y="3048000"/>
          <a:ext cx="9333978" cy="281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59460193-0EAF-A949-8576-AE9D1138F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90" y="1981200"/>
            <a:ext cx="28448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48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7D6470-138D-0844-A09C-1347DA5E4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876" y="1689804"/>
            <a:ext cx="5850452" cy="596196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Why Security Champions?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Application Security Initiative maturity</a:t>
            </a:r>
            <a:endParaRPr lang="en-GB" i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AF4A413-7828-7343-BEAF-BF82A6BC1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43" y="2935928"/>
            <a:ext cx="5636115" cy="293147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9AD1BB-FF37-C042-BB07-57AAFD8EA720}"/>
              </a:ext>
            </a:extLst>
          </p:cNvPr>
          <p:cNvSpPr/>
          <p:nvPr/>
        </p:nvSpPr>
        <p:spPr>
          <a:xfrm>
            <a:off x="6781647" y="2520845"/>
            <a:ext cx="2438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Security Satellites a.k.a. Champions</a:t>
            </a:r>
            <a:r>
              <a:rPr lang="en-GB" dirty="0"/>
              <a:t> 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A13B78-35B7-9B49-A59F-079BBD75C03A}"/>
              </a:ext>
            </a:extLst>
          </p:cNvPr>
          <p:cNvCxnSpPr>
            <a:cxnSpLocks/>
          </p:cNvCxnSpPr>
          <p:nvPr/>
        </p:nvCxnSpPr>
        <p:spPr>
          <a:xfrm flipH="1">
            <a:off x="5765183" y="2813155"/>
            <a:ext cx="968294" cy="19048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onut 11">
            <a:extLst>
              <a:ext uri="{FF2B5EF4-FFF2-40B4-BE49-F238E27FC236}">
                <a16:creationId xmlns:a16="http://schemas.microsoft.com/office/drawing/2014/main" id="{3B614946-DC05-D44F-BC36-C6E9CF81ADF9}"/>
              </a:ext>
            </a:extLst>
          </p:cNvPr>
          <p:cNvSpPr/>
          <p:nvPr/>
        </p:nvSpPr>
        <p:spPr>
          <a:xfrm>
            <a:off x="6385603" y="3733079"/>
            <a:ext cx="792088" cy="304912"/>
          </a:xfrm>
          <a:prstGeom prst="donu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1" name="Donut 8">
            <a:extLst>
              <a:ext uri="{FF2B5EF4-FFF2-40B4-BE49-F238E27FC236}">
                <a16:creationId xmlns:a16="http://schemas.microsoft.com/office/drawing/2014/main" id="{157E2D54-E7EF-1C43-8D79-FB728DAC7813}"/>
              </a:ext>
            </a:extLst>
          </p:cNvPr>
          <p:cNvSpPr/>
          <p:nvPr/>
        </p:nvSpPr>
        <p:spPr>
          <a:xfrm>
            <a:off x="5089459" y="3003641"/>
            <a:ext cx="1152395" cy="357691"/>
          </a:xfrm>
          <a:prstGeom prst="donu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D2E698-FE48-A944-AB49-938217743E6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733477" y="2813155"/>
            <a:ext cx="48170" cy="91992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0FB608-FCC4-EF47-941E-1FB13C8C8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36577"/>
            <a:ext cx="3089748" cy="5250023"/>
          </a:xfrm>
        </p:spPr>
        <p:txBody>
          <a:bodyPr/>
          <a:lstStyle/>
          <a:p>
            <a:pPr marL="0" indent="0">
              <a:buNone/>
            </a:pPr>
            <a:endParaRPr lang="pl-PL" sz="1800" dirty="0"/>
          </a:p>
          <a:p>
            <a:r>
              <a:rPr lang="en-GB" sz="1800" dirty="0"/>
              <a:t>Application Security maturity is assessed as part of a drive to increase development teams’ awareness and use of security within the SDLC. In this respect, OWASP OpenSAMM and </a:t>
            </a:r>
            <a:r>
              <a:rPr lang="en-GB" sz="1800" u="sng" dirty="0">
                <a:hlinkClick r:id="rId3"/>
              </a:rPr>
              <a:t>BSIMM</a:t>
            </a:r>
            <a:r>
              <a:rPr lang="en-GB" sz="1800" dirty="0"/>
              <a:t> are used for continuous Application Security Initiative Maturity improvement. </a:t>
            </a:r>
          </a:p>
          <a:p>
            <a:r>
              <a:rPr lang="en-GB" sz="1800" dirty="0"/>
              <a:t>The Security Champions are a key element of the model. </a:t>
            </a:r>
            <a:br>
              <a:rPr lang="pl-PL" sz="2000" dirty="0"/>
            </a:br>
            <a:br>
              <a:rPr lang="pl-PL" sz="2000" dirty="0"/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3258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4C0F5F-C188-1E40-9A53-8483B9C79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What is currently available</a:t>
            </a:r>
          </a:p>
          <a:p>
            <a:pPr lvl="1"/>
            <a:r>
              <a:rPr lang="en-US" dirty="0">
                <a:latin typeface="Calibri" charset="0"/>
              </a:rPr>
              <a:t>OWASP Security Champions Playbook </a:t>
            </a:r>
            <a:r>
              <a:rPr lang="en-US" dirty="0">
                <a:latin typeface="Calibri" charset="0"/>
                <a:hlinkClick r:id="rId2"/>
              </a:rPr>
              <a:t>HERE</a:t>
            </a:r>
            <a:r>
              <a:rPr lang="en-US" dirty="0">
                <a:latin typeface="Calibri" charset="0"/>
              </a:rPr>
              <a:t> </a:t>
            </a:r>
          </a:p>
          <a:p>
            <a:pPr lvl="1"/>
            <a:r>
              <a:rPr lang="en-US" dirty="0" err="1">
                <a:latin typeface="Calibri" charset="0"/>
              </a:rPr>
              <a:t>OpenSAMM</a:t>
            </a:r>
            <a:r>
              <a:rPr lang="en-US" dirty="0">
                <a:latin typeface="Calibri" charset="0"/>
              </a:rPr>
              <a:t> v2 (yay!)</a:t>
            </a:r>
          </a:p>
          <a:p>
            <a:pPr lvl="1"/>
            <a:r>
              <a:rPr lang="en-US" dirty="0">
                <a:latin typeface="Calibri" charset="0"/>
              </a:rPr>
              <a:t>BSIMM v10</a:t>
            </a:r>
          </a:p>
          <a:p>
            <a:pPr lvl="1"/>
            <a:r>
              <a:rPr lang="en-US" dirty="0" err="1">
                <a:latin typeface="Calibri" charset="0"/>
              </a:rPr>
              <a:t>SAFECode</a:t>
            </a:r>
            <a:r>
              <a:rPr lang="en-US" dirty="0">
                <a:latin typeface="Calibri" charset="0"/>
              </a:rPr>
              <a:t> guide (2019) </a:t>
            </a:r>
            <a:r>
              <a:rPr lang="en-US" dirty="0">
                <a:latin typeface="Calibri" charset="0"/>
                <a:hlinkClick r:id="rId3"/>
              </a:rPr>
              <a:t>HERE</a:t>
            </a:r>
            <a:endParaRPr lang="en-US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[…?]</a:t>
            </a: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9054EB-ADE8-4A42-A0CE-F5BD78BAF617}"/>
              </a:ext>
            </a:extLst>
          </p:cNvPr>
          <p:cNvSpPr txBox="1">
            <a:spLocks/>
          </p:cNvSpPr>
          <p:nvPr/>
        </p:nvSpPr>
        <p:spPr bwMode="auto">
          <a:xfrm>
            <a:off x="219300" y="1517558"/>
            <a:ext cx="3209700" cy="59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D9D9D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What is being done?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D153D2-8A0B-034F-8B55-ABD4FDBB9591}"/>
              </a:ext>
            </a:extLst>
          </p:cNvPr>
          <p:cNvSpPr/>
          <p:nvPr/>
        </p:nvSpPr>
        <p:spPr>
          <a:xfrm>
            <a:off x="6705600" y="2108747"/>
            <a:ext cx="22191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Using the Building Security In Maturity Model v9 – security champions a.k.a. Satellite Members – Sage Business Cloud maturity on a further slide.</a:t>
            </a:r>
          </a:p>
          <a:p>
            <a:endParaRPr lang="en-GB" dirty="0"/>
          </a:p>
          <a:p>
            <a:r>
              <a:rPr lang="en-GB" dirty="0"/>
              <a:t>36.7% of participant businesses have implemented the Security Champions initiative, that is 44 out of 120 firms.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149F8-53F8-7948-8138-8A33CC07D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8" y="2164305"/>
            <a:ext cx="6227796" cy="24104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E9EFED-F1A3-DC41-99F7-1F373D8B1190}"/>
              </a:ext>
            </a:extLst>
          </p:cNvPr>
          <p:cNvSpPr/>
          <p:nvPr/>
        </p:nvSpPr>
        <p:spPr>
          <a:xfrm>
            <a:off x="219300" y="4618239"/>
            <a:ext cx="56034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Numbers for 120 firms such as NetSuite, </a:t>
            </a:r>
            <a:r>
              <a:rPr lang="en-GB" sz="1200" dirty="0" err="1"/>
              <a:t>CapitalOne</a:t>
            </a:r>
            <a:r>
              <a:rPr lang="en-GB" sz="1200" dirty="0"/>
              <a:t>, PayPal, Fidelity, Sony and others.  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0825DB-173E-F14E-B790-EAE58643A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8" y="5060293"/>
            <a:ext cx="6227796" cy="101877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13FF81-9305-C24A-894E-7CAF235D4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8" y="6031939"/>
            <a:ext cx="6227796" cy="2867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FFDDEC-FC7F-5D46-97B4-AAE286CB99BE}"/>
              </a:ext>
            </a:extLst>
          </p:cNvPr>
          <p:cNvSpPr/>
          <p:nvPr/>
        </p:nvSpPr>
        <p:spPr>
          <a:xfrm>
            <a:off x="228925" y="6352401"/>
            <a:ext cx="4066754" cy="276999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GB" sz="1200" dirty="0"/>
              <a:t>How many businesses employ security champions per sector.  </a:t>
            </a:r>
          </a:p>
        </p:txBody>
      </p:sp>
    </p:spTree>
    <p:extLst>
      <p:ext uri="{BB962C8B-B14F-4D97-AF65-F5344CB8AC3E}">
        <p14:creationId xmlns:p14="http://schemas.microsoft.com/office/powerpoint/2010/main" val="391915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F9B0-0C0C-664C-A2B1-C4120EA8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 for Champions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11F891-35EB-424A-9714-2FADB0B3EF7F}"/>
              </a:ext>
            </a:extLst>
          </p:cNvPr>
          <p:cNvSpPr/>
          <p:nvPr/>
        </p:nvSpPr>
        <p:spPr>
          <a:xfrm>
            <a:off x="495300" y="2703255"/>
            <a:ext cx="8153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GOAL for Security Champions</a:t>
            </a:r>
          </a:p>
          <a:p>
            <a:endParaRPr lang="en-US" sz="3200" b="1" dirty="0">
              <a:solidFill>
                <a:srgbClr val="00B050"/>
              </a:solidFill>
            </a:endParaRPr>
          </a:p>
          <a:p>
            <a:r>
              <a:rPr lang="en-US" sz="3200" b="1" dirty="0">
                <a:solidFill>
                  <a:srgbClr val="00B050"/>
                </a:solidFill>
              </a:rPr>
              <a:t>Support the Global Security Team in all matters related to security in your assigned area – indicative % is 10% of my time </a:t>
            </a:r>
          </a:p>
        </p:txBody>
      </p:sp>
    </p:spTree>
    <p:extLst>
      <p:ext uri="{BB962C8B-B14F-4D97-AF65-F5344CB8AC3E}">
        <p14:creationId xmlns:p14="http://schemas.microsoft.com/office/powerpoint/2010/main" val="3959995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A6A9948-1E90-244B-85D1-6802252F3C4A}"/>
              </a:ext>
            </a:extLst>
          </p:cNvPr>
          <p:cNvSpPr/>
          <p:nvPr/>
        </p:nvSpPr>
        <p:spPr>
          <a:xfrm>
            <a:off x="186888" y="4324495"/>
            <a:ext cx="8772652" cy="8951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0EBFD7-3FCD-CC4A-BC8D-842B103CBECC}"/>
              </a:ext>
            </a:extLst>
          </p:cNvPr>
          <p:cNvSpPr/>
          <p:nvPr/>
        </p:nvSpPr>
        <p:spPr>
          <a:xfrm>
            <a:off x="199293" y="2438400"/>
            <a:ext cx="8772652" cy="8951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23633" y="1400771"/>
            <a:ext cx="6099302" cy="596196"/>
          </a:xfrm>
        </p:spPr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What do Security Champions do?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gray">
          <a:xfrm>
            <a:off x="2223657" y="2734084"/>
            <a:ext cx="1229802" cy="342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462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2788" indent="-173038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1500">
                <a:solidFill>
                  <a:srgbClr val="7030A0"/>
                </a:solidFill>
              </a:rPr>
              <a:t>Building Security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gray">
          <a:xfrm>
            <a:off x="3750749" y="2748442"/>
            <a:ext cx="1362142" cy="342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462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2788" indent="-173038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1500">
                <a:solidFill>
                  <a:srgbClr val="7030A0"/>
                </a:solidFill>
              </a:rPr>
              <a:t>Security Processes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gray">
          <a:xfrm>
            <a:off x="5675669" y="2789797"/>
            <a:ext cx="1371600" cy="342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462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2788" indent="-173038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1500">
                <a:solidFill>
                  <a:srgbClr val="7030A0"/>
                </a:solidFill>
              </a:rPr>
              <a:t>Security Tools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gray">
          <a:xfrm>
            <a:off x="7429142" y="2733808"/>
            <a:ext cx="1543050" cy="342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462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2788" indent="-173038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1500">
                <a:solidFill>
                  <a:srgbClr val="7030A0"/>
                </a:solidFill>
              </a:rPr>
              <a:t>Vulnerability Tracking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gray">
          <a:xfrm>
            <a:off x="235124" y="3339741"/>
            <a:ext cx="1566000" cy="803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462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2788" indent="-173038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GB" sz="1100"/>
              <a:t>Take security responsibility into Business As Usual work and raise to product security team when uncertain 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gray">
          <a:xfrm>
            <a:off x="2028137" y="3357454"/>
            <a:ext cx="1566000" cy="1065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462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2788" indent="-173038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GB" sz="1100"/>
              <a:t>Participate / deliver Building Security In Maturity Model assessments / gap analysis for your area of responsibility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gray">
          <a:xfrm>
            <a:off x="3655379" y="3400400"/>
            <a:ext cx="1566000" cy="1065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462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2788" indent="-173038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GB" sz="1100" dirty="0"/>
              <a:t>Learn, follow and/or adapt security process – such as Security Controls evaluation, Threat Modelling and Security Definition of Done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gray">
          <a:xfrm>
            <a:off x="5425674" y="3339740"/>
            <a:ext cx="1566000" cy="1065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462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2788" indent="-173038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GB" sz="1100"/>
              <a:t>Learn and work with security tools/reports – static code analysis, dynamic, dependency checking, automation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gray">
          <a:xfrm>
            <a:off x="7198518" y="3339740"/>
            <a:ext cx="1773427" cy="1065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462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2788" indent="-173038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GB" sz="1100" dirty="0"/>
              <a:t>Vulnerability tracking - be responsible for tracking vulnerabilities in their area and ensure they are addressed in time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gray">
          <a:xfrm>
            <a:off x="610864" y="2744610"/>
            <a:ext cx="1190261" cy="3338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462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2788" indent="-173038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1500">
                <a:solidFill>
                  <a:srgbClr val="7030A0"/>
                </a:solidFill>
              </a:rPr>
              <a:t>Business As usual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02" y="2680096"/>
            <a:ext cx="479591" cy="479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122" y="2763752"/>
            <a:ext cx="394990" cy="39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810" y="2682759"/>
            <a:ext cx="475983" cy="47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932" y="2744611"/>
            <a:ext cx="424289" cy="424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customers-first.png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3" y="2766459"/>
            <a:ext cx="457665" cy="39228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Rectangle 32"/>
          <p:cNvSpPr/>
          <p:nvPr/>
        </p:nvSpPr>
        <p:spPr>
          <a:xfrm>
            <a:off x="298034" y="4419600"/>
            <a:ext cx="1440180" cy="274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Adelle Sans SAGE" charset="0"/>
              <a:ea typeface="Adelle Sans SAGE" charset="0"/>
              <a:cs typeface="Adelle Sans SAGE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078424" y="4423552"/>
            <a:ext cx="1440180" cy="274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Adelle Sans SAGE" charset="0"/>
              <a:ea typeface="Adelle Sans SAGE" charset="0"/>
              <a:cs typeface="Adelle Sans SAGE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738464" y="4419600"/>
            <a:ext cx="1440180" cy="274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Adelle Sans SAGE" charset="0"/>
              <a:ea typeface="Adelle Sans SAGE" charset="0"/>
              <a:cs typeface="Adelle Sans SAGE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562797" y="4419600"/>
            <a:ext cx="1440180" cy="274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Adelle Sans SAGE" charset="0"/>
              <a:ea typeface="Adelle Sans SAGE" charset="0"/>
              <a:cs typeface="Adelle Sans SAGE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429142" y="4422027"/>
            <a:ext cx="1440180" cy="274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Adelle Sans SAGE" charset="0"/>
              <a:ea typeface="Adelle Sans SAGE" charset="0"/>
              <a:cs typeface="Adelle Sans SAGE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2E6343B-2CFB-450C-A14A-83DE4C574F76}"/>
              </a:ext>
            </a:extLst>
          </p:cNvPr>
          <p:cNvSpPr txBox="1">
            <a:spLocks/>
          </p:cNvSpPr>
          <p:nvPr/>
        </p:nvSpPr>
        <p:spPr bwMode="gray">
          <a:xfrm>
            <a:off x="304800" y="5292811"/>
            <a:ext cx="1566000" cy="803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462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2788" indent="-173038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GB" sz="1100"/>
              <a:t>Attend security champions meetups for products security status and knowledge sharing 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428E3FD-8D2C-4DA1-A5DF-B0514F85BD66}"/>
              </a:ext>
            </a:extLst>
          </p:cNvPr>
          <p:cNvSpPr txBox="1">
            <a:spLocks/>
          </p:cNvSpPr>
          <p:nvPr/>
        </p:nvSpPr>
        <p:spPr bwMode="gray">
          <a:xfrm>
            <a:off x="610864" y="4697681"/>
            <a:ext cx="1190261" cy="3338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462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2788" indent="-173038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1500">
                <a:solidFill>
                  <a:srgbClr val="7030A0"/>
                </a:solidFill>
              </a:rPr>
              <a:t>Champions Meetups</a:t>
            </a:r>
          </a:p>
        </p:txBody>
      </p:sp>
      <p:pic>
        <p:nvPicPr>
          <p:cNvPr id="28" name="Picture 27" descr="customers-first.png">
            <a:extLst>
              <a:ext uri="{FF2B5EF4-FFF2-40B4-BE49-F238E27FC236}">
                <a16:creationId xmlns:a16="http://schemas.microsoft.com/office/drawing/2014/main" id="{B1F4FF96-DB29-4983-94FE-98F65A1D76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3" y="4719529"/>
            <a:ext cx="457665" cy="39228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D4ADFF9-F523-4FB8-9D8D-532B9527940B}"/>
              </a:ext>
            </a:extLst>
          </p:cNvPr>
          <p:cNvSpPr txBox="1">
            <a:spLocks/>
          </p:cNvSpPr>
          <p:nvPr/>
        </p:nvSpPr>
        <p:spPr bwMode="gray">
          <a:xfrm>
            <a:off x="2097813" y="5292811"/>
            <a:ext cx="1566000" cy="803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462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2788" indent="-173038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GB" sz="1100"/>
              <a:t>Follow security training and secure one course and/or certification 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A947B4B0-4A23-417D-82D4-CCB609E66878}"/>
              </a:ext>
            </a:extLst>
          </p:cNvPr>
          <p:cNvSpPr txBox="1">
            <a:spLocks/>
          </p:cNvSpPr>
          <p:nvPr/>
        </p:nvSpPr>
        <p:spPr bwMode="gray">
          <a:xfrm>
            <a:off x="2403876" y="4697681"/>
            <a:ext cx="1190261" cy="3338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462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2788" indent="-173038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1500">
                <a:solidFill>
                  <a:srgbClr val="7030A0"/>
                </a:solidFill>
              </a:rPr>
              <a:t>Trainings &amp; Certifications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DA2FB3A9-6375-4CD3-81BD-90FB6AE97C02}"/>
              </a:ext>
            </a:extLst>
          </p:cNvPr>
          <p:cNvSpPr txBox="1">
            <a:spLocks/>
          </p:cNvSpPr>
          <p:nvPr/>
        </p:nvSpPr>
        <p:spPr bwMode="gray">
          <a:xfrm>
            <a:off x="3861131" y="5288411"/>
            <a:ext cx="1566000" cy="803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462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2788" indent="-173038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GB" sz="1100"/>
              <a:t>Contribute to Sage Security Portal and to existing or new security documentation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12AA109-47AD-4DB4-8D77-89EE0F11C579}"/>
              </a:ext>
            </a:extLst>
          </p:cNvPr>
          <p:cNvSpPr txBox="1">
            <a:spLocks/>
          </p:cNvSpPr>
          <p:nvPr/>
        </p:nvSpPr>
        <p:spPr bwMode="gray">
          <a:xfrm>
            <a:off x="4167193" y="4693281"/>
            <a:ext cx="1258481" cy="3338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462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2788" indent="-173038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1500">
                <a:solidFill>
                  <a:srgbClr val="7030A0"/>
                </a:solidFill>
              </a:rPr>
              <a:t>Sage Security Portal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8F1C3C4C-40ED-4EF7-AEA3-92D10AA60CCB}"/>
              </a:ext>
            </a:extLst>
          </p:cNvPr>
          <p:cNvSpPr txBox="1">
            <a:spLocks/>
          </p:cNvSpPr>
          <p:nvPr/>
        </p:nvSpPr>
        <p:spPr bwMode="gray">
          <a:xfrm>
            <a:off x="5664295" y="5288411"/>
            <a:ext cx="1566000" cy="803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462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2788" indent="-173038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GB" sz="1100"/>
              <a:t>Collaborate as a local and global security champion group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0905531D-C5EA-4B3A-9BDB-C076DC77E95E}"/>
              </a:ext>
            </a:extLst>
          </p:cNvPr>
          <p:cNvSpPr txBox="1">
            <a:spLocks/>
          </p:cNvSpPr>
          <p:nvPr/>
        </p:nvSpPr>
        <p:spPr bwMode="gray">
          <a:xfrm>
            <a:off x="5970358" y="4693281"/>
            <a:ext cx="1190261" cy="3338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462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2788" indent="-173038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1500">
                <a:solidFill>
                  <a:srgbClr val="7030A0"/>
                </a:solidFill>
              </a:rPr>
              <a:t>Collaboration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8E5316E9-9373-47AE-A273-1FFF44FABCA2}"/>
              </a:ext>
            </a:extLst>
          </p:cNvPr>
          <p:cNvSpPr txBox="1">
            <a:spLocks/>
          </p:cNvSpPr>
          <p:nvPr/>
        </p:nvSpPr>
        <p:spPr bwMode="gray">
          <a:xfrm>
            <a:off x="7444636" y="5288411"/>
            <a:ext cx="1566000" cy="803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462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2788" indent="-173038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GB" sz="1100"/>
              <a:t>Participate in applicable volunteering opportunities for security champions (e.g. Digital Defenders/STEM outreach programs etc.)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17316EF0-7496-4A9C-8950-04BCFDD366DD}"/>
              </a:ext>
            </a:extLst>
          </p:cNvPr>
          <p:cNvSpPr txBox="1">
            <a:spLocks/>
          </p:cNvSpPr>
          <p:nvPr/>
        </p:nvSpPr>
        <p:spPr bwMode="gray">
          <a:xfrm>
            <a:off x="7750699" y="4693281"/>
            <a:ext cx="1190261" cy="3338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4625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256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2788" indent="-173038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−"/>
              <a:defRPr sz="12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1500">
                <a:solidFill>
                  <a:srgbClr val="7030A0"/>
                </a:solidFill>
              </a:rPr>
              <a:t>Volunteering</a:t>
            </a:r>
          </a:p>
        </p:txBody>
      </p:sp>
      <p:pic>
        <p:nvPicPr>
          <p:cNvPr id="53" name="Picture 52" descr="one-sage-cyan.png">
            <a:extLst>
              <a:ext uri="{FF2B5EF4-FFF2-40B4-BE49-F238E27FC236}">
                <a16:creationId xmlns:a16="http://schemas.microsoft.com/office/drawing/2014/main" id="{AF885447-6DE9-401B-8DD7-E7FB9B634F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865" y="4659399"/>
            <a:ext cx="451190" cy="451190"/>
          </a:xfrm>
          <a:prstGeom prst="rect">
            <a:avLst/>
          </a:prstGeom>
          <a:ln>
            <a:noFill/>
          </a:ln>
        </p:spPr>
      </p:pic>
      <p:pic>
        <p:nvPicPr>
          <p:cNvPr id="54" name="Picture 53" descr="customers-for-life-cyan.png">
            <a:extLst>
              <a:ext uri="{FF2B5EF4-FFF2-40B4-BE49-F238E27FC236}">
                <a16:creationId xmlns:a16="http://schemas.microsoft.com/office/drawing/2014/main" id="{FB17CCEF-12BD-4620-B925-C16ABC0E82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48" y="4761265"/>
            <a:ext cx="515888" cy="351587"/>
          </a:xfrm>
          <a:prstGeom prst="rect">
            <a:avLst/>
          </a:prstGeom>
          <a:ln>
            <a:noFill/>
          </a:ln>
        </p:spPr>
      </p:pic>
      <p:pic>
        <p:nvPicPr>
          <p:cNvPr id="55" name="Picture 54" descr="capacity-for-growth-cyan.png">
            <a:extLst>
              <a:ext uri="{FF2B5EF4-FFF2-40B4-BE49-F238E27FC236}">
                <a16:creationId xmlns:a16="http://schemas.microsoft.com/office/drawing/2014/main" id="{14A2B70A-6739-4258-AFCD-1FC347CA6CA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44" y="4719530"/>
            <a:ext cx="359738" cy="392441"/>
          </a:xfrm>
          <a:prstGeom prst="rect">
            <a:avLst/>
          </a:prstGeom>
          <a:ln>
            <a:noFill/>
          </a:ln>
        </p:spPr>
      </p:pic>
      <p:pic>
        <p:nvPicPr>
          <p:cNvPr id="56" name="Picture 55" descr="winning-in-the-market-cyan.png">
            <a:extLst>
              <a:ext uri="{FF2B5EF4-FFF2-40B4-BE49-F238E27FC236}">
                <a16:creationId xmlns:a16="http://schemas.microsoft.com/office/drawing/2014/main" id="{E5643CBC-B1A2-4587-9486-8162740668B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25" y="4632867"/>
            <a:ext cx="389516" cy="349635"/>
          </a:xfrm>
          <a:prstGeom prst="rect">
            <a:avLst/>
          </a:prstGeom>
          <a:ln>
            <a:noFill/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EA7D03D-62A5-D047-8E83-C3B0CCBB9A8C}"/>
              </a:ext>
            </a:extLst>
          </p:cNvPr>
          <p:cNvSpPr/>
          <p:nvPr/>
        </p:nvSpPr>
        <p:spPr>
          <a:xfrm>
            <a:off x="304800" y="2514600"/>
            <a:ext cx="1440180" cy="274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Adelle Sans SAGE" charset="0"/>
              <a:ea typeface="Adelle Sans SAGE" charset="0"/>
              <a:cs typeface="Adelle Sans SAGE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282107-8EB3-534C-B3DA-498D3FA37026}"/>
              </a:ext>
            </a:extLst>
          </p:cNvPr>
          <p:cNvSpPr/>
          <p:nvPr/>
        </p:nvSpPr>
        <p:spPr>
          <a:xfrm>
            <a:off x="2085190" y="2518552"/>
            <a:ext cx="1440180" cy="274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Adelle Sans SAGE" charset="0"/>
              <a:ea typeface="Adelle Sans SAGE" charset="0"/>
              <a:cs typeface="Adelle Sans SAGE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5ECD043-187B-4D4D-8C33-43787047D969}"/>
              </a:ext>
            </a:extLst>
          </p:cNvPr>
          <p:cNvSpPr/>
          <p:nvPr/>
        </p:nvSpPr>
        <p:spPr>
          <a:xfrm>
            <a:off x="3745230" y="2514600"/>
            <a:ext cx="1440180" cy="274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Adelle Sans SAGE" charset="0"/>
              <a:ea typeface="Adelle Sans SAGE" charset="0"/>
              <a:cs typeface="Adelle Sans SAGE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57A8DC-0693-6142-B263-6A437EB7F709}"/>
              </a:ext>
            </a:extLst>
          </p:cNvPr>
          <p:cNvSpPr/>
          <p:nvPr/>
        </p:nvSpPr>
        <p:spPr>
          <a:xfrm>
            <a:off x="5569563" y="2514600"/>
            <a:ext cx="1440180" cy="274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Adelle Sans SAGE" charset="0"/>
              <a:ea typeface="Adelle Sans SAGE" charset="0"/>
              <a:cs typeface="Adelle Sans SAGE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FCA315-EA5A-1940-B9AD-41BC553AE85D}"/>
              </a:ext>
            </a:extLst>
          </p:cNvPr>
          <p:cNvSpPr/>
          <p:nvPr/>
        </p:nvSpPr>
        <p:spPr>
          <a:xfrm>
            <a:off x="7435908" y="2517027"/>
            <a:ext cx="1440180" cy="2743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Adelle Sans SAGE" charset="0"/>
              <a:ea typeface="Adelle Sans SAGE" charset="0"/>
              <a:cs typeface="Adelle Sans SAG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4746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9B186-262B-FF46-8280-0E4D679D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AFC4-D88A-4BC0-B8C7-23DC5C991984}" type="datetime1">
              <a:rPr lang="en-US" noProof="0" smtClean="0"/>
              <a:t>2/10/20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3732DE-B2B2-1944-B53D-566F0999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8292-3D9A-421B-B307-DC2AE3C5CEA4}" type="slidenum">
              <a:rPr lang="en-US" noProof="0" smtClean="0"/>
              <a:t>9</a:t>
            </a:fld>
            <a:endParaRPr lang="en-US" noProof="0"/>
          </a:p>
        </p:txBody>
      </p:sp>
      <p:pic>
        <p:nvPicPr>
          <p:cNvPr id="9" name="Picture 2" descr="Image result for synopsys">
            <a:extLst>
              <a:ext uri="{FF2B5EF4-FFF2-40B4-BE49-F238E27FC236}">
                <a16:creationId xmlns:a16="http://schemas.microsoft.com/office/drawing/2014/main" id="{48068234-F42D-2F47-80DF-DF172B249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106" y="1811963"/>
            <a:ext cx="1295400" cy="28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4B76B7-EED6-8E46-B27E-09B03E5AA5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06" y="2512157"/>
            <a:ext cx="1561787" cy="523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7B9F37-E803-E949-B70C-E78A00F378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59" y="3244451"/>
            <a:ext cx="1295399" cy="12953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75D158-66F2-A14E-A427-BAEA29A1C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0" y="2074497"/>
            <a:ext cx="1465711" cy="365124"/>
          </a:xfrm>
          <a:prstGeom prst="rect">
            <a:avLst/>
          </a:prstGeom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id="{C4A7A3DC-FE44-D34F-B063-EB25CB19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942" y="2441775"/>
            <a:ext cx="1302734" cy="3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5" descr="Image result for salesforce trailhead security">
            <a:extLst>
              <a:ext uri="{FF2B5EF4-FFF2-40B4-BE49-F238E27FC236}">
                <a16:creationId xmlns:a16="http://schemas.microsoft.com/office/drawing/2014/main" id="{8A485C24-72EC-9F44-9207-B21573256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857" y="2025436"/>
            <a:ext cx="868271" cy="73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 result for owasp">
            <a:extLst>
              <a:ext uri="{FF2B5EF4-FFF2-40B4-BE49-F238E27FC236}">
                <a16:creationId xmlns:a16="http://schemas.microsoft.com/office/drawing/2014/main" id="{F39D4BC4-B942-6B4E-9F1F-7EE583281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506" y="3244451"/>
            <a:ext cx="1042151" cy="36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cid:image006.png@01D2DF75.0B4F9BE0">
            <a:extLst>
              <a:ext uri="{FF2B5EF4-FFF2-40B4-BE49-F238E27FC236}">
                <a16:creationId xmlns:a16="http://schemas.microsoft.com/office/drawing/2014/main" id="{5594AD96-BDAC-734D-A00E-B9C143AB1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97" y="3287303"/>
            <a:ext cx="1066024" cy="133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D81E08D-D533-7546-9D24-A6ECDC9818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6894" y="4856287"/>
            <a:ext cx="1066024" cy="448852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59E13BD5-0196-B144-9D20-94430A042B5E}"/>
              </a:ext>
            </a:extLst>
          </p:cNvPr>
          <p:cNvSpPr txBox="1">
            <a:spLocks/>
          </p:cNvSpPr>
          <p:nvPr/>
        </p:nvSpPr>
        <p:spPr bwMode="auto">
          <a:xfrm>
            <a:off x="4267200" y="76200"/>
            <a:ext cx="47244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D9D9D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D9D9D9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GB"/>
              <a:t>TRAINING</a:t>
            </a:r>
            <a:endParaRPr lang="en-GB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B88FC55-71AE-BF4F-8D72-50355E6656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8128" y="3874706"/>
            <a:ext cx="744745" cy="74474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3921963-13C4-B341-BED1-A377E45C9E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3550" y="3155503"/>
            <a:ext cx="2019300" cy="414090"/>
          </a:xfrm>
          <a:prstGeom prst="rect">
            <a:avLst/>
          </a:prstGeom>
          <a:effectLst>
            <a:outerShdw blurRad="50800" dist="50800" dir="5400000" sx="137000" sy="137000" algn="ctr" rotWithShape="0">
              <a:schemeClr val="tx1"/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1F2889C-2619-5E4E-9209-10AEF2518C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5495" y="4032574"/>
            <a:ext cx="1138768" cy="62182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D955F90-F7A4-7242-9042-4E193D0212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72300" y="4095617"/>
            <a:ext cx="1295400" cy="15621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7812398-26B8-2743-8289-676BACE415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5849" y="4857752"/>
            <a:ext cx="1738253" cy="73774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22F1D3E-85A5-8749-AAC1-8C55B810AE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04973" y="5833800"/>
            <a:ext cx="1881427" cy="6313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0AD4B43-1593-7146-BFB9-AA0578FDE83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13550" y="2227605"/>
            <a:ext cx="1612900" cy="47760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ED649EE-CF61-5C4E-B3B3-BBBB96655D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5611580"/>
            <a:ext cx="952500" cy="4445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AD33D51-B921-5C43-8642-B0C1871E4E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22840" y="5791930"/>
            <a:ext cx="816269" cy="81626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63831A1-E786-AD4F-993C-18762F70E24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27272" y="5802484"/>
            <a:ext cx="692947" cy="83561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C89DC4E-5318-8C49-B177-9A640E47F2E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03040" y="4856287"/>
            <a:ext cx="800741" cy="96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24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9188</TotalTime>
  <Words>608</Words>
  <Application>Microsoft Macintosh PowerPoint</Application>
  <PresentationFormat>On-screen Show (4:3)</PresentationFormat>
  <Paragraphs>99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Adelle Sans SAGE</vt:lpstr>
      <vt:lpstr>Arial</vt:lpstr>
      <vt:lpstr>Calibri</vt:lpstr>
      <vt:lpstr>Office Theme</vt:lpstr>
      <vt:lpstr>PowerPoint Presentation</vt:lpstr>
      <vt:lpstr>About Me</vt:lpstr>
      <vt:lpstr>Context</vt:lpstr>
      <vt:lpstr>Why Security Champions? Application Security Initiative maturity</vt:lpstr>
      <vt:lpstr>PowerPoint Presentation</vt:lpstr>
      <vt:lpstr>PowerPoint Presentation</vt:lpstr>
      <vt:lpstr>GOALS for Champions</vt:lpstr>
      <vt:lpstr>What do Security Champions do?</vt:lpstr>
      <vt:lpstr>PowerPoint Presentation</vt:lpstr>
      <vt:lpstr>CTFs</vt:lpstr>
      <vt:lpstr>Introducing…</vt:lpstr>
      <vt:lpstr>PowerPoint Presentation</vt:lpstr>
      <vt:lpstr>Recognition / Prizes / Swag</vt:lpstr>
      <vt:lpstr>Questions?</vt:lpstr>
    </vt:vector>
  </TitlesOfParts>
  <Manager/>
  <Company>OWASP Foundation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OWASP Presentation Template</dc:title>
  <dc:subject/>
  <dc:creator>OWASP Foundation</dc:creator>
  <cp:keywords/>
  <dc:description/>
  <cp:lastModifiedBy>Corlan, Lucian</cp:lastModifiedBy>
  <cp:revision>54</cp:revision>
  <dcterms:created xsi:type="dcterms:W3CDTF">2012-03-30T06:23:37Z</dcterms:created>
  <dcterms:modified xsi:type="dcterms:W3CDTF">2020-02-16T23:44:43Z</dcterms:modified>
  <cp:category/>
</cp:coreProperties>
</file>